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332" r:id="rId3"/>
    <p:sldId id="257" r:id="rId4"/>
    <p:sldId id="258" r:id="rId5"/>
    <p:sldId id="293" r:id="rId6"/>
    <p:sldId id="260" r:id="rId7"/>
    <p:sldId id="291" r:id="rId8"/>
    <p:sldId id="289" r:id="rId9"/>
    <p:sldId id="290" r:id="rId10"/>
    <p:sldId id="292" r:id="rId11"/>
    <p:sldId id="294" r:id="rId12"/>
    <p:sldId id="295" r:id="rId13"/>
    <p:sldId id="318" r:id="rId14"/>
    <p:sldId id="319" r:id="rId15"/>
    <p:sldId id="324" r:id="rId16"/>
    <p:sldId id="320" r:id="rId17"/>
    <p:sldId id="321" r:id="rId18"/>
    <p:sldId id="322" r:id="rId19"/>
    <p:sldId id="333" r:id="rId20"/>
    <p:sldId id="334" r:id="rId21"/>
    <p:sldId id="323" r:id="rId22"/>
    <p:sldId id="325" r:id="rId23"/>
    <p:sldId id="335" r:id="rId24"/>
    <p:sldId id="326" r:id="rId25"/>
    <p:sldId id="327" r:id="rId26"/>
    <p:sldId id="328" r:id="rId27"/>
    <p:sldId id="329" r:id="rId28"/>
    <p:sldId id="330" r:id="rId29"/>
    <p:sldId id="331" r:id="rId30"/>
  </p:sldIdLst>
  <p:sldSz cx="12192000" cy="6858000"/>
  <p:notesSz cx="6858000" cy="9144000"/>
  <p:embeddedFontLst>
    <p:embeddedFont>
      <p:font typeface="Amasis MT Pro Black" panose="02040A04050005020304" pitchFamily="18" charset="0"/>
      <p:bold r:id="rId31"/>
    </p:embeddedFont>
    <p:embeddedFont>
      <p:font typeface="Arial Rounded MT Bold" panose="020F0704030504030204" pitchFamily="34" charset="0"/>
      <p:regular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F54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B4CB-93B2-D9E6-0F3A-A128CCC0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D0102-3EDF-35D6-1A15-B4609A5A6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E113B-04AF-8488-4B97-7BF1492D2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4D8CE-8CAD-CDD5-CE05-FCE088161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184F8-5AF3-8F62-F027-8991E98CD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819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28225-09E3-23D8-A248-06A44C5D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3D335-EB53-AC4F-389E-A1292DCEE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29A73-8486-024E-FCF8-3DC251E3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D2FC9-515C-7826-2015-716F527D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5177D-10A6-DAD8-11B5-1BD83393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578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F8DED9-74A5-C144-7003-2C24059445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3B30D1-87CF-9C12-74B3-60664F8761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B2F06-0F2D-A7EA-6D7A-DEC0A3B83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64805-896C-DE91-C64F-E6A96B25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CE27B-8010-2471-7A6E-0722CAE0B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701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8EB26-04FF-3B96-12AE-09DA97D1E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B2277-596D-EB88-9587-FD7309951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48BEB-B6DA-2CF4-7AF7-4ECD5D6F6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A0B1F-E861-8108-6FB8-C03C24D1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18E25-915F-695F-515B-68BD606A1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410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763A8-C292-72C8-F259-6F53D4E14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55550-B73B-B834-6EA5-2544388A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85115-D87F-6D8D-4EFC-B2A4041F5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875A7-29D8-CD74-91A8-822869810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E2F33-940A-3054-C7FB-ACE0F6AF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008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F83DA-6CF2-6B85-16C8-048F8EB60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87F6B-070B-AE63-A9C6-9C180C123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785CF5-884A-1BFC-FC8B-4D60AC27F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07136-EE40-294E-98FE-EBC9D2B43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59A0D4-E2FC-05B1-120B-62715365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4DF951-92D5-B310-199D-83D67935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6194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30FFA-9240-A3EF-D19F-1E4E57A7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3E59E-40A5-9209-9B54-4194E7898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195DA-5449-85CC-4BB1-1772554D5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DFC967-A747-DAB4-19A6-E5D8176DF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4AC452-40FE-B47A-7E01-4A9143CEF4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7B758C-7F1E-EB7D-037B-A2BCE680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2817AA-64BE-1212-2493-0927AA3D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2654A-2DD5-66E3-D02A-91FA60CFB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025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A05E9-DC46-A8A6-54D4-A1385E5CF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38B63-85F1-235A-44AA-7DE9EAA4C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1F6F9-0143-9E29-F033-32E08352F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141117-C52E-783F-2E30-B94AED07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98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90624A-10F1-B5B6-CE31-16AB20109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DEFC6B-AFE5-009B-666F-A41A911C0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E50A33-BE6D-5AAB-95E7-9B6C38E78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930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2274C-2549-88E2-26AE-29D05845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E33B1-FD50-B5DE-D6B6-DE1769B92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DDC18-EC2F-5898-97B0-A09608ECA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FA3E6-4B94-6A6E-251C-E04EEC14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0EB75-3DDD-9A7C-E290-AD496EB6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C854B-3F0F-FA4A-77C5-3ABE7A3E7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321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CEB31-A791-6C51-F9F4-9C8A98B35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6DDD41-7B3E-F3F4-4AD3-FDE012D528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01436-6671-9DAE-D3C0-15FB5D62B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6BB7-8E9A-CEDD-348E-DAB24CD2C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510B91-78A3-32DC-E720-3F577BB5B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20FBF-6242-22CB-3408-6A22C1393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070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BB1F417-2394-2BF8-3A56-411776D93BA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4506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35790-58E3-B2BC-E252-93DED5CEC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DABF8-2249-74C2-BAA2-2BAC8AA24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B141C-E1A1-C8A7-CCE9-5EA581975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67610-AAB4-4E5D-BA5A-343BE6D6B5F5}" type="datetimeFigureOut">
              <a:rPr lang="en-IN" smtClean="0"/>
              <a:t>12-03-2026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E8814-6F89-EC83-E0BD-BBF3578710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53360-AF8A-DAE6-F4C2-9979CC696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5BEF2-2A1A-441E-A79E-488BA3BFB3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590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00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FFF00"/>
        </a:buClr>
        <a:buFont typeface="Courier New" panose="02070309020205020404" pitchFamily="49" charset="0"/>
        <a:buChar char="o"/>
        <a:defRPr sz="2800" kern="1200">
          <a:solidFill>
            <a:schemeClr val="bg1"/>
          </a:solidFill>
          <a:latin typeface="Arial Rounded MT Bold" panose="020F07040305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FF00"/>
        </a:buClr>
        <a:buFont typeface="Courier New" panose="02070309020205020404" pitchFamily="49" charset="0"/>
        <a:buChar char="o"/>
        <a:defRPr sz="2400" kern="1200">
          <a:solidFill>
            <a:schemeClr val="bg1"/>
          </a:solidFill>
          <a:latin typeface="Arial Rounded MT Bold" panose="020F07040305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FF00"/>
        </a:buClr>
        <a:buFont typeface="Courier New" panose="02070309020205020404" pitchFamily="49" charset="0"/>
        <a:buChar char="o"/>
        <a:defRPr sz="2000" kern="1200">
          <a:solidFill>
            <a:schemeClr val="bg1"/>
          </a:solidFill>
          <a:latin typeface="Arial Rounded MT Bold" panose="020F07040305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FF00"/>
        </a:buClr>
        <a:buFont typeface="Courier New" panose="02070309020205020404" pitchFamily="49" charset="0"/>
        <a:buChar char="o"/>
        <a:defRPr sz="1800" kern="1200">
          <a:solidFill>
            <a:schemeClr val="bg1"/>
          </a:solidFill>
          <a:latin typeface="Arial Rounded MT Bold" panose="020F07040305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FF00"/>
        </a:buClr>
        <a:buFont typeface="Courier New" panose="02070309020205020404" pitchFamily="49" charset="0"/>
        <a:buChar char="o"/>
        <a:defRPr sz="1800" kern="1200">
          <a:solidFill>
            <a:schemeClr val="bg1"/>
          </a:solidFill>
          <a:latin typeface="Arial Rounded MT Bold" panose="020F07040305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9E315-1D23-F6D5-0201-F3009816F0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How to present a research paper?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7A146C-02A6-2328-53CC-DC7F335FD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4686"/>
            <a:ext cx="9144000" cy="1655762"/>
          </a:xfrm>
        </p:spPr>
        <p:txBody>
          <a:bodyPr/>
          <a:lstStyle/>
          <a:p>
            <a:r>
              <a:rPr lang="en-IN" dirty="0"/>
              <a:t>KSCASI Webinar</a:t>
            </a:r>
          </a:p>
          <a:p>
            <a:r>
              <a:rPr lang="en-IN" dirty="0"/>
              <a:t>12 March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C8AEF3-DF21-2CCD-0420-01228E90E0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99" y="341434"/>
            <a:ext cx="940661" cy="112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23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4826758-3750-100E-97D3-412E4F3E0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Learning presentations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8C6F61F-AA3D-3363-03AE-CB818325B4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90688"/>
            <a:ext cx="5486400" cy="4283076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/>
              <a:t>Lessons from advertising</a:t>
            </a:r>
          </a:p>
          <a:p>
            <a:pPr eaLnBrk="1" hangingPunct="1"/>
            <a:r>
              <a:rPr lang="en-US" altLang="en-US" sz="3200" dirty="0"/>
              <a:t>Define messages to be given</a:t>
            </a:r>
          </a:p>
          <a:p>
            <a:pPr eaLnBrk="1" hangingPunct="1"/>
            <a:r>
              <a:rPr lang="en-US" altLang="en-US" sz="3200" dirty="0"/>
              <a:t>Restrict to 4-5 points</a:t>
            </a:r>
          </a:p>
          <a:p>
            <a:pPr eaLnBrk="1" hangingPunct="1"/>
            <a:r>
              <a:rPr lang="en-US" altLang="en-US" sz="3200" dirty="0"/>
              <a:t>“Story Board”</a:t>
            </a:r>
          </a:p>
          <a:p>
            <a:pPr eaLnBrk="1" hangingPunct="1"/>
            <a:r>
              <a:rPr lang="en-US" altLang="en-US" sz="3200" dirty="0"/>
              <a:t>Give a summary first</a:t>
            </a:r>
          </a:p>
          <a:p>
            <a:pPr eaLnBrk="1" hangingPunct="1"/>
            <a:r>
              <a:rPr lang="en-US" altLang="en-US" sz="3200" dirty="0"/>
              <a:t>Repeat “messages”</a:t>
            </a:r>
          </a:p>
        </p:txBody>
      </p:sp>
      <p:pic>
        <p:nvPicPr>
          <p:cNvPr id="4100" name="Picture 4" descr="SLID_PRO">
            <a:extLst>
              <a:ext uri="{FF2B5EF4-FFF2-40B4-BE49-F238E27FC236}">
                <a16:creationId xmlns:a16="http://schemas.microsoft.com/office/drawing/2014/main" id="{303A5FA7-E42B-66D3-62B4-B94282841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763080"/>
            <a:ext cx="3173413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041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36196-0325-679C-228B-108BD8DCD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Crucial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FDAA9-A88F-1BE4-5FD0-0199E0347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842" y="1825625"/>
            <a:ext cx="10021957" cy="4351338"/>
          </a:xfrm>
        </p:spPr>
        <p:txBody>
          <a:bodyPr>
            <a:normAutofit/>
          </a:bodyPr>
          <a:lstStyle/>
          <a:p>
            <a:r>
              <a:rPr lang="en-IN" sz="3200" dirty="0"/>
              <a:t>Take note of the time allotted</a:t>
            </a:r>
          </a:p>
          <a:p>
            <a:r>
              <a:rPr lang="en-IN" sz="3200" dirty="0"/>
              <a:t>Restrict number of slides to about 1 per minute</a:t>
            </a:r>
          </a:p>
          <a:p>
            <a:r>
              <a:rPr lang="en-IN" sz="3200" dirty="0"/>
              <a:t>Exceptions</a:t>
            </a:r>
          </a:p>
          <a:p>
            <a:pPr lvl="1"/>
            <a:r>
              <a:rPr lang="en-IN" sz="2800" dirty="0"/>
              <a:t>Do not count the title and ‘thank you’ slides</a:t>
            </a:r>
          </a:p>
          <a:p>
            <a:pPr lvl="1"/>
            <a:r>
              <a:rPr lang="en-IN" sz="2800" dirty="0"/>
              <a:t>One may also ‘run through’ pictures</a:t>
            </a:r>
          </a:p>
          <a:p>
            <a:r>
              <a:rPr lang="en-IN" sz="3200" dirty="0"/>
              <a:t>Use tables and graphics to reduce the number of slides</a:t>
            </a:r>
          </a:p>
        </p:txBody>
      </p:sp>
    </p:spTree>
    <p:extLst>
      <p:ext uri="{BB962C8B-B14F-4D97-AF65-F5344CB8AC3E}">
        <p14:creationId xmlns:p14="http://schemas.microsoft.com/office/powerpoint/2010/main" val="3634284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6120C-A686-A7DC-1EBA-823F8D63E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A3A620-F39C-6934-4E17-63E628197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IN" dirty="0"/>
              <a:t>Designing the slide</a:t>
            </a:r>
          </a:p>
        </p:txBody>
      </p:sp>
    </p:spTree>
    <p:extLst>
      <p:ext uri="{BB962C8B-B14F-4D97-AF65-F5344CB8AC3E}">
        <p14:creationId xmlns:p14="http://schemas.microsoft.com/office/powerpoint/2010/main" val="656523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FB73F54-3C1C-CDB6-DE8A-5BA066991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Slide Design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087D51E-8CEB-15D8-F146-5F5A84C4A7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1"/>
            <a:ext cx="8229600" cy="4373563"/>
          </a:xfrm>
        </p:spPr>
        <p:txBody>
          <a:bodyPr/>
          <a:lstStyle/>
          <a:p>
            <a:pPr eaLnBrk="1" hangingPunct="1"/>
            <a:r>
              <a:rPr lang="en-US" altLang="en-US" dirty="0"/>
              <a:t>Template			Sedate / Appropriate</a:t>
            </a:r>
          </a:p>
          <a:p>
            <a:pPr eaLnBrk="1" hangingPunct="1"/>
            <a:r>
              <a:rPr lang="en-US" altLang="en-US" dirty="0"/>
              <a:t>Fonts			28-44 pt / Sans serif</a:t>
            </a:r>
          </a:p>
          <a:p>
            <a:pPr eaLnBrk="1" hangingPunct="1"/>
            <a:r>
              <a:rPr lang="en-US" altLang="en-US" dirty="0"/>
              <a:t>Graphics			Relevant / simple</a:t>
            </a:r>
          </a:p>
          <a:p>
            <a:pPr eaLnBrk="1" hangingPunct="1"/>
            <a:r>
              <a:rPr lang="en-US" altLang="en-US" dirty="0" err="1"/>
              <a:t>Colour</a:t>
            </a:r>
            <a:r>
              <a:rPr lang="en-US" altLang="en-US" dirty="0"/>
              <a:t> Scheme	Sedate</a:t>
            </a:r>
          </a:p>
          <a:p>
            <a:pPr eaLnBrk="1" hangingPunct="1"/>
            <a:r>
              <a:rPr lang="en-US" altLang="en-US" dirty="0"/>
              <a:t>Transitions		Simple</a:t>
            </a:r>
          </a:p>
          <a:p>
            <a:pPr eaLnBrk="1" hangingPunct="1"/>
            <a:r>
              <a:rPr lang="en-US" altLang="en-US" dirty="0"/>
              <a:t>Build effects		Mild / not fancy</a:t>
            </a:r>
          </a:p>
          <a:p>
            <a:pPr eaLnBrk="1" hangingPunct="1"/>
            <a:r>
              <a:rPr lang="en-US" altLang="en-US" dirty="0"/>
              <a:t>Sounds			Minimal / Not at all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524014-C84E-5B7B-5CC2-DF9562B3A006}"/>
              </a:ext>
            </a:extLst>
          </p:cNvPr>
          <p:cNvSpPr txBox="1"/>
          <p:nvPr/>
        </p:nvSpPr>
        <p:spPr>
          <a:xfrm>
            <a:off x="10038588" y="1860018"/>
            <a:ext cx="429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39A79C-1CBA-E295-E808-B7FE34B546BA}"/>
              </a:ext>
            </a:extLst>
          </p:cNvPr>
          <p:cNvSpPr txBox="1"/>
          <p:nvPr/>
        </p:nvSpPr>
        <p:spPr>
          <a:xfrm>
            <a:off x="10803636" y="1813851"/>
            <a:ext cx="429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dirty="0">
                <a:solidFill>
                  <a:srgbClr val="00B0F0"/>
                </a:solidFill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CF602D8-9D49-0857-85AF-E2420AC50F44}"/>
              </a:ext>
            </a:extLst>
          </p:cNvPr>
          <p:cNvSpPr/>
          <p:nvPr/>
        </p:nvSpPr>
        <p:spPr>
          <a:xfrm>
            <a:off x="9921240" y="1938528"/>
            <a:ext cx="1709928" cy="96012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5183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5271-49B0-0090-362B-92AB8F8CA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Template / Fonts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9057-BE9F-DB07-32F1-710A0062B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6790" y="1825625"/>
            <a:ext cx="9197009" cy="4351338"/>
          </a:xfrm>
        </p:spPr>
        <p:txBody>
          <a:bodyPr>
            <a:normAutofit/>
          </a:bodyPr>
          <a:lstStyle/>
          <a:p>
            <a:r>
              <a:rPr lang="en-IN" sz="3200" dirty="0"/>
              <a:t>Dark background and light fonts</a:t>
            </a:r>
          </a:p>
          <a:p>
            <a:r>
              <a:rPr lang="en-IN" sz="3200" dirty="0"/>
              <a:t>Light background and dark fonts</a:t>
            </a:r>
          </a:p>
          <a:p>
            <a:r>
              <a:rPr lang="en-IN" sz="3200" dirty="0"/>
              <a:t>Enough contrast</a:t>
            </a:r>
          </a:p>
          <a:p>
            <a:r>
              <a:rPr lang="en-IN" sz="3200" dirty="0"/>
              <a:t>Design, if any, must be subtle</a:t>
            </a:r>
          </a:p>
          <a:p>
            <a:r>
              <a:rPr lang="en-IN" sz="3200" dirty="0"/>
              <a:t>Fonts of appropriate size for the hall</a:t>
            </a:r>
          </a:p>
          <a:p>
            <a:r>
              <a:rPr lang="en-IN" sz="3200" dirty="0"/>
              <a:t>Highlights by </a:t>
            </a:r>
            <a:r>
              <a:rPr lang="en-IN" sz="3200" u="sng" dirty="0"/>
              <a:t>underlining</a:t>
            </a:r>
            <a:r>
              <a:rPr lang="en-IN" sz="3200" dirty="0"/>
              <a:t> or </a:t>
            </a:r>
            <a:r>
              <a:rPr lang="en-IN" sz="3200" b="1" dirty="0"/>
              <a:t>bold letters </a:t>
            </a:r>
            <a:r>
              <a:rPr lang="en-IN" sz="3200" dirty="0"/>
              <a:t>or </a:t>
            </a:r>
            <a:r>
              <a:rPr lang="en-IN" sz="3200" i="1" dirty="0"/>
              <a:t>Italics</a:t>
            </a:r>
            <a:r>
              <a:rPr lang="en-IN" sz="3200" dirty="0"/>
              <a:t> or </a:t>
            </a:r>
            <a:r>
              <a:rPr lang="en-IN" sz="4000" dirty="0"/>
              <a:t>larger fonts </a:t>
            </a:r>
            <a:r>
              <a:rPr lang="en-IN" sz="3200" dirty="0"/>
              <a:t>or shading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DBD3642-666C-7C52-A31D-6A880FAC08BB}"/>
              </a:ext>
            </a:extLst>
          </p:cNvPr>
          <p:cNvSpPr/>
          <p:nvPr/>
        </p:nvSpPr>
        <p:spPr>
          <a:xfrm>
            <a:off x="7701699" y="5203596"/>
            <a:ext cx="1772239" cy="565608"/>
          </a:xfrm>
          <a:prstGeom prst="round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903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F57A1-224C-EBE4-D17F-F2305CB5F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9A39C-39EA-F25A-CF4F-8B58F3971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722" y="1847088"/>
            <a:ext cx="10002078" cy="4329875"/>
          </a:xfrm>
        </p:spPr>
        <p:txBody>
          <a:bodyPr>
            <a:normAutofit/>
          </a:bodyPr>
          <a:lstStyle/>
          <a:p>
            <a:r>
              <a:rPr lang="en-IN" sz="3200" dirty="0"/>
              <a:t>Must be bulleted points – not whole sentences or paragraphs</a:t>
            </a:r>
          </a:p>
          <a:p>
            <a:r>
              <a:rPr lang="en-IN" sz="3200" dirty="0"/>
              <a:t>The ‘Rule of Six’</a:t>
            </a:r>
          </a:p>
          <a:p>
            <a:r>
              <a:rPr lang="en-IN" sz="3200" dirty="0"/>
              <a:t>The text must give you cues</a:t>
            </a:r>
          </a:p>
          <a:p>
            <a:r>
              <a:rPr lang="en-IN" sz="3200" dirty="0"/>
              <a:t>You give the explanation – never ‘read’ a slide</a:t>
            </a:r>
          </a:p>
          <a:p>
            <a:r>
              <a:rPr lang="en-IN" sz="3200" dirty="0"/>
              <a:t>Details in the ‘notes’ if needed.</a:t>
            </a:r>
          </a:p>
          <a:p>
            <a:r>
              <a:rPr lang="en-IN" sz="3200" dirty="0"/>
              <a:t>Practice makes this unnecessary</a:t>
            </a:r>
          </a:p>
        </p:txBody>
      </p:sp>
    </p:spTree>
    <p:extLst>
      <p:ext uri="{BB962C8B-B14F-4D97-AF65-F5344CB8AC3E}">
        <p14:creationId xmlns:p14="http://schemas.microsoft.com/office/powerpoint/2010/main" val="3520860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D1CD6-B70B-F65D-6ECE-BA9357F5A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Graphics and colours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D673A-A6E4-209A-6E04-B1D025107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825625"/>
            <a:ext cx="10369826" cy="4351338"/>
          </a:xfrm>
        </p:spPr>
        <p:txBody>
          <a:bodyPr>
            <a:normAutofit lnSpcReduction="10000"/>
          </a:bodyPr>
          <a:lstStyle/>
          <a:p>
            <a:r>
              <a:rPr lang="en-IN" sz="3200" dirty="0"/>
              <a:t>Use photos and videos liberally</a:t>
            </a:r>
          </a:p>
          <a:p>
            <a:r>
              <a:rPr lang="en-IN" sz="3200" dirty="0"/>
              <a:t>Simple and appropriate graphics</a:t>
            </a:r>
          </a:p>
          <a:p>
            <a:r>
              <a:rPr lang="en-IN" sz="3200" dirty="0"/>
              <a:t>Using own photographs</a:t>
            </a:r>
          </a:p>
          <a:p>
            <a:r>
              <a:rPr lang="en-IN" sz="3200" dirty="0"/>
              <a:t>Beware copyright issues if downloaded from the net</a:t>
            </a:r>
          </a:p>
          <a:p>
            <a:r>
              <a:rPr lang="en-IN" sz="3200" dirty="0"/>
              <a:t>Keep text to a minimum when graphic is used</a:t>
            </a:r>
          </a:p>
          <a:p>
            <a:r>
              <a:rPr lang="en-IN" sz="3200" dirty="0"/>
              <a:t>Sedate colours</a:t>
            </a:r>
          </a:p>
          <a:p>
            <a:r>
              <a:rPr lang="en-IN" sz="3200" dirty="0"/>
              <a:t>Avoid </a:t>
            </a:r>
            <a:r>
              <a:rPr lang="en-IN" sz="3200" dirty="0">
                <a:solidFill>
                  <a:srgbClr val="FF00FF"/>
                </a:solidFill>
              </a:rPr>
              <a:t>pink</a:t>
            </a:r>
            <a:r>
              <a:rPr lang="en-IN" sz="3200" dirty="0"/>
              <a:t>, </a:t>
            </a:r>
            <a:r>
              <a:rPr lang="en-IN" sz="3200" dirty="0">
                <a:solidFill>
                  <a:srgbClr val="FF0000"/>
                </a:solidFill>
              </a:rPr>
              <a:t>red</a:t>
            </a:r>
            <a:r>
              <a:rPr lang="en-IN" sz="3200" dirty="0"/>
              <a:t> and </a:t>
            </a:r>
            <a:r>
              <a:rPr lang="en-IN" sz="3200" dirty="0">
                <a:solidFill>
                  <a:srgbClr val="2BF54D"/>
                </a:solidFill>
              </a:rPr>
              <a:t>light green</a:t>
            </a:r>
          </a:p>
        </p:txBody>
      </p:sp>
    </p:spTree>
    <p:extLst>
      <p:ext uri="{BB962C8B-B14F-4D97-AF65-F5344CB8AC3E}">
        <p14:creationId xmlns:p14="http://schemas.microsoft.com/office/powerpoint/2010/main" val="2686690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BE2BB-71CA-DD1E-BFBA-269373B30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Transitions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37151-1624-6FF6-DDCB-70FCD870C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2816" y="2365513"/>
            <a:ext cx="10180983" cy="3811450"/>
          </a:xfrm>
        </p:spPr>
        <p:txBody>
          <a:bodyPr>
            <a:normAutofit/>
          </a:bodyPr>
          <a:lstStyle/>
          <a:p>
            <a:r>
              <a:rPr lang="en-IN" sz="3200" dirty="0"/>
              <a:t>It is the way one slide moves on to the next</a:t>
            </a:r>
          </a:p>
          <a:p>
            <a:r>
              <a:rPr lang="en-IN" sz="3200" dirty="0"/>
              <a:t>Wide variety available</a:t>
            </a:r>
          </a:p>
          <a:p>
            <a:r>
              <a:rPr lang="en-IN" sz="3200" dirty="0"/>
              <a:t>Use only subtle transitions, if at all</a:t>
            </a:r>
          </a:p>
          <a:p>
            <a:r>
              <a:rPr lang="en-IN" sz="3200" dirty="0"/>
              <a:t>Do not use the ‘Exciting’ or ‘Dynamic content’ </a:t>
            </a:r>
          </a:p>
          <a:p>
            <a:r>
              <a:rPr lang="en-IN" sz="3200" dirty="0"/>
              <a:t>Do not use if the next slide has ‘build effects’</a:t>
            </a:r>
          </a:p>
        </p:txBody>
      </p:sp>
    </p:spTree>
    <p:extLst>
      <p:ext uri="{BB962C8B-B14F-4D97-AF65-F5344CB8AC3E}">
        <p14:creationId xmlns:p14="http://schemas.microsoft.com/office/powerpoint/2010/main" val="1655782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76E83E-5940-68DB-4040-B9970F900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7944"/>
            <a:ext cx="12192000" cy="32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432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76C9-4653-2FF9-FE65-79C128057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IN" dirty="0"/>
              <a:t>Do NOT do this!</a:t>
            </a:r>
          </a:p>
        </p:txBody>
      </p:sp>
    </p:spTree>
    <p:extLst>
      <p:ext uri="{BB962C8B-B14F-4D97-AF65-F5344CB8AC3E}">
        <p14:creationId xmlns:p14="http://schemas.microsoft.com/office/powerpoint/2010/main" val="6256104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D039B-FE53-A8B1-AA30-4593EB89C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Part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88475-D177-CC5D-AD74-9C9D33044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24383"/>
          </a:xfrm>
        </p:spPr>
        <p:txBody>
          <a:bodyPr/>
          <a:lstStyle/>
          <a:p>
            <a:pPr marL="0" indent="0" algn="ctr">
              <a:buNone/>
            </a:pPr>
            <a:r>
              <a:rPr lang="en-IN" dirty="0"/>
              <a:t>Planning the talk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4B4AC5-642C-083C-E600-1B8D7207903D}"/>
              </a:ext>
            </a:extLst>
          </p:cNvPr>
          <p:cNvSpPr txBox="1">
            <a:spLocks/>
          </p:cNvSpPr>
          <p:nvPr/>
        </p:nvSpPr>
        <p:spPr>
          <a:xfrm>
            <a:off x="838200" y="31152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Amasis MT Pro Black" panose="02040A04050005020304" pitchFamily="18" charset="0"/>
                <a:ea typeface="+mj-ea"/>
                <a:cs typeface="+mj-cs"/>
              </a:defRPr>
            </a:lvl1pPr>
          </a:lstStyle>
          <a:p>
            <a:r>
              <a:rPr lang="en-IN" dirty="0"/>
              <a:t>Part 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495402E-2EE3-4490-A0CC-36B136D15BA9}"/>
              </a:ext>
            </a:extLst>
          </p:cNvPr>
          <p:cNvSpPr txBox="1">
            <a:spLocks/>
          </p:cNvSpPr>
          <p:nvPr/>
        </p:nvSpPr>
        <p:spPr>
          <a:xfrm>
            <a:off x="838200" y="4575746"/>
            <a:ext cx="10515600" cy="9815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FF00"/>
              </a:buClr>
              <a:buFont typeface="Courier New" panose="02070309020205020404" pitchFamily="49" charset="0"/>
              <a:buChar char="o"/>
              <a:defRPr sz="2800" kern="1200">
                <a:solidFill>
                  <a:schemeClr val="bg1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Font typeface="Courier New" panose="02070309020205020404" pitchFamily="49" charset="0"/>
              <a:buChar char="o"/>
              <a:defRPr sz="2000" kern="1200">
                <a:solidFill>
                  <a:schemeClr val="bg1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Font typeface="Courier New" panose="02070309020205020404" pitchFamily="49" charset="0"/>
              <a:buChar char="o"/>
              <a:defRPr sz="1800" kern="1200">
                <a:solidFill>
                  <a:schemeClr val="bg1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Font typeface="Courier New" panose="02070309020205020404" pitchFamily="49" charset="0"/>
              <a:buChar char="o"/>
              <a:defRPr sz="1800" kern="1200">
                <a:solidFill>
                  <a:schemeClr val="bg1"/>
                </a:solidFill>
                <a:latin typeface="Arial Rounded MT Bold" panose="020F07040305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ourier New" panose="02070309020205020404" pitchFamily="49" charset="0"/>
              <a:buNone/>
            </a:pPr>
            <a:r>
              <a:rPr lang="en-IN" dirty="0"/>
              <a:t>Tips to win an award</a:t>
            </a:r>
          </a:p>
          <a:p>
            <a:pPr marL="0" indent="0" algn="ctr">
              <a:buFont typeface="Courier New" panose="02070309020205020404" pitchFamily="49" charset="0"/>
              <a:buNone/>
            </a:pPr>
            <a:r>
              <a:rPr lang="en-IN" dirty="0"/>
              <a:t>Mistakes to be avoided</a:t>
            </a:r>
          </a:p>
        </p:txBody>
      </p:sp>
    </p:spTree>
    <p:extLst>
      <p:ext uri="{BB962C8B-B14F-4D97-AF65-F5344CB8AC3E}">
        <p14:creationId xmlns:p14="http://schemas.microsoft.com/office/powerpoint/2010/main" val="163552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29AB2-96D9-4D20-3E7F-EEC54810B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E1B3B-C3FF-E68D-821D-0787083F2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IN" dirty="0"/>
              <a:t>Or this!</a:t>
            </a:r>
          </a:p>
        </p:txBody>
      </p:sp>
    </p:spTree>
    <p:extLst>
      <p:ext uri="{BB962C8B-B14F-4D97-AF65-F5344CB8AC3E}">
        <p14:creationId xmlns:p14="http://schemas.microsoft.com/office/powerpoint/2010/main" val="110516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84FD1-132B-8F63-55A1-A02C97EE7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Build effect / Animations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B8FDC-EB88-83A8-6DCC-2625A72D1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It is the way in which different parts on the slide appear</a:t>
            </a:r>
          </a:p>
          <a:p>
            <a:r>
              <a:rPr lang="en-IN" dirty="0"/>
              <a:t>Used to highlight issues</a:t>
            </a:r>
          </a:p>
          <a:p>
            <a:r>
              <a:rPr lang="en-IN" dirty="0"/>
              <a:t>Must not be jarring or fancy</a:t>
            </a:r>
          </a:p>
          <a:p>
            <a:r>
              <a:rPr lang="en-IN" dirty="0"/>
              <a:t>Focus is on keeping the attention on you</a:t>
            </a:r>
          </a:p>
          <a:p>
            <a:r>
              <a:rPr lang="en-IN" dirty="0"/>
              <a:t>Slide is only an adjunct</a:t>
            </a:r>
          </a:p>
        </p:txBody>
      </p:sp>
    </p:spTree>
    <p:extLst>
      <p:ext uri="{BB962C8B-B14F-4D97-AF65-F5344CB8AC3E}">
        <p14:creationId xmlns:p14="http://schemas.microsoft.com/office/powerpoint/2010/main" val="3789948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CD05B-C972-9E92-84B8-7329AF2D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BBB18-ECE0-C9D4-410C-B62FE440E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EFFFF8-9E4C-5CDD-F169-D599D5ED8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571" y="232916"/>
            <a:ext cx="11164858" cy="6392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420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D186-E082-1F56-D145-204008CE1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Do NOT do this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C5D3D-9109-C145-8B40-940042F20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4400" dirty="0"/>
              <a:t>Or this</a:t>
            </a:r>
          </a:p>
          <a:p>
            <a:pPr marL="0" indent="0" algn="ctr">
              <a:buNone/>
            </a:pPr>
            <a:endParaRPr lang="en-IN" sz="4400" dirty="0"/>
          </a:p>
          <a:p>
            <a:pPr marL="0" indent="0" algn="ctr">
              <a:buNone/>
            </a:pPr>
            <a:r>
              <a:rPr lang="en-IN" sz="4400" dirty="0"/>
              <a:t>Or this</a:t>
            </a:r>
          </a:p>
          <a:p>
            <a:pPr marL="0" indent="0" algn="ctr">
              <a:buNone/>
            </a:pPr>
            <a:endParaRPr lang="en-IN" sz="4400" dirty="0"/>
          </a:p>
          <a:p>
            <a:pPr marL="0" indent="0" algn="ctr">
              <a:buNone/>
            </a:pPr>
            <a:r>
              <a:rPr lang="en-IN" sz="4400" dirty="0"/>
              <a:t>Or this</a:t>
            </a:r>
          </a:p>
        </p:txBody>
      </p:sp>
    </p:spTree>
    <p:extLst>
      <p:ext uri="{BB962C8B-B14F-4D97-AF65-F5344CB8AC3E}">
        <p14:creationId xmlns:p14="http://schemas.microsoft.com/office/powerpoint/2010/main" val="364917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D0EFB-EA62-6780-2F70-D70B8EE23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F13F49-F3FA-F92B-7DFB-E8BA55D2F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IN" dirty="0"/>
              <a:t>Preparing for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18595586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B5CD55-53A2-8023-6228-57F069BDC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Remember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A0CCE-EE7A-A65F-67D2-7833421DB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1825625"/>
            <a:ext cx="9644270" cy="4351338"/>
          </a:xfrm>
        </p:spPr>
        <p:txBody>
          <a:bodyPr/>
          <a:lstStyle/>
          <a:p>
            <a:r>
              <a:rPr lang="en-IN" dirty="0"/>
              <a:t>Rehearse , </a:t>
            </a:r>
            <a:r>
              <a:rPr lang="en-IN" sz="3200" dirty="0"/>
              <a:t>Rehearse</a:t>
            </a:r>
            <a:r>
              <a:rPr lang="en-IN" dirty="0"/>
              <a:t>, </a:t>
            </a:r>
            <a:r>
              <a:rPr lang="en-IN" sz="3600" dirty="0"/>
              <a:t>Rehearse</a:t>
            </a:r>
            <a:endParaRPr lang="en-IN" dirty="0"/>
          </a:p>
          <a:p>
            <a:r>
              <a:rPr lang="en-IN" dirty="0"/>
              <a:t>Attention to diction and time</a:t>
            </a:r>
          </a:p>
          <a:p>
            <a:r>
              <a:rPr lang="en-IN" dirty="0"/>
              <a:t>In front of a mirror or with friends</a:t>
            </a:r>
          </a:p>
          <a:p>
            <a:r>
              <a:rPr lang="en-IN" dirty="0"/>
              <a:t>Record the rehearsal and listen to it</a:t>
            </a:r>
          </a:p>
          <a:p>
            <a:r>
              <a:rPr lang="en-IN" dirty="0"/>
              <a:t>Invite critique and change accordingly</a:t>
            </a:r>
          </a:p>
          <a:p>
            <a:r>
              <a:rPr lang="en-IN" dirty="0"/>
              <a:t>Fonts may not match in the presentation computer</a:t>
            </a:r>
          </a:p>
          <a:p>
            <a:r>
              <a:rPr lang="en-IN" dirty="0"/>
              <a:t>Save fonts along with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17744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74D05-9353-1DFC-339D-DB0975B74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823" y="2339061"/>
            <a:ext cx="8491549" cy="217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9243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31CAC8-A895-7CC6-5313-3FB5B2BDD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177" y="575864"/>
            <a:ext cx="9097645" cy="5706271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7691290-4E1C-3984-55A9-FD2EBFD991E9}"/>
              </a:ext>
            </a:extLst>
          </p:cNvPr>
          <p:cNvSpPr/>
          <p:nvPr/>
        </p:nvSpPr>
        <p:spPr>
          <a:xfrm>
            <a:off x="7444409" y="4581939"/>
            <a:ext cx="2315817" cy="1560444"/>
          </a:xfrm>
          <a:prstGeom prst="round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4ED86706-C17E-CC8B-5EA6-1155C4515E27}"/>
              </a:ext>
            </a:extLst>
          </p:cNvPr>
          <p:cNvSpPr/>
          <p:nvPr/>
        </p:nvSpPr>
        <p:spPr>
          <a:xfrm>
            <a:off x="7711126" y="5382705"/>
            <a:ext cx="395926" cy="19796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090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8D6F9A-9C64-0220-5567-3D2143714A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204" y="90021"/>
            <a:ext cx="8897592" cy="6677957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405FA0A7-5D78-71FA-52C4-9F8DF24841E2}"/>
              </a:ext>
            </a:extLst>
          </p:cNvPr>
          <p:cNvSpPr/>
          <p:nvPr/>
        </p:nvSpPr>
        <p:spPr>
          <a:xfrm>
            <a:off x="3327662" y="5175315"/>
            <a:ext cx="329938" cy="2356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5DDCADDD-38C6-D3AB-0CD4-DA81CCF83A88}"/>
              </a:ext>
            </a:extLst>
          </p:cNvPr>
          <p:cNvSpPr/>
          <p:nvPr/>
        </p:nvSpPr>
        <p:spPr>
          <a:xfrm>
            <a:off x="3657600" y="5601094"/>
            <a:ext cx="329938" cy="2356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03868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4E1AB-0B10-76CE-9A81-7775282B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2259"/>
            <a:ext cx="10515600" cy="1325563"/>
          </a:xfrm>
        </p:spPr>
        <p:txBody>
          <a:bodyPr/>
          <a:lstStyle/>
          <a:p>
            <a:r>
              <a:rPr lang="en-IN" dirty="0"/>
              <a:t>Thank You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320309F-F69D-B2A7-7E3B-56EA91753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4" y="2313894"/>
            <a:ext cx="6772656" cy="3386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D1073DE-29AB-F13F-2CCF-0ACEAAFFEE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4340" y="2529379"/>
            <a:ext cx="3581400" cy="259080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025966-F5F0-0DCE-2931-D15A741773EB}"/>
              </a:ext>
            </a:extLst>
          </p:cNvPr>
          <p:cNvCxnSpPr>
            <a:cxnSpLocks/>
          </p:cNvCxnSpPr>
          <p:nvPr/>
        </p:nvCxnSpPr>
        <p:spPr>
          <a:xfrm>
            <a:off x="3913632" y="4007058"/>
            <a:ext cx="1371600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712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E1AF1-4E76-E15D-A2C9-E3F6E7E56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766DB-D3F6-7D6F-BDCC-36B88FE135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Part 1</a:t>
            </a:r>
            <a:br>
              <a:rPr lang="en-IN" dirty="0"/>
            </a:br>
            <a:br>
              <a:rPr lang="en-IN" dirty="0"/>
            </a:br>
            <a:r>
              <a:rPr lang="en-IN" dirty="0"/>
              <a:t>Planning the Talk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6BEDCC-AF34-8F5F-84F9-052324F86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4686"/>
            <a:ext cx="9144000" cy="1655762"/>
          </a:xfrm>
        </p:spPr>
        <p:txBody>
          <a:bodyPr/>
          <a:lstStyle/>
          <a:p>
            <a:r>
              <a:rPr lang="en-IN" dirty="0"/>
              <a:t>Dr K Lakshman</a:t>
            </a:r>
          </a:p>
          <a:p>
            <a:r>
              <a:rPr lang="en-IN" dirty="0"/>
              <a:t>Bangalore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4A6EC0-1E10-205B-582E-7705B59C8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99" y="341434"/>
            <a:ext cx="940661" cy="112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4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C7AFD-4E11-B53D-69A3-57209011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62034-18A5-B25D-451C-7135C5052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9232" y="2276855"/>
            <a:ext cx="8354568" cy="3900107"/>
          </a:xfrm>
        </p:spPr>
        <p:txBody>
          <a:bodyPr>
            <a:normAutofit/>
          </a:bodyPr>
          <a:lstStyle/>
          <a:p>
            <a:r>
              <a:rPr lang="en-IN" sz="3600" dirty="0"/>
              <a:t>Planning the content</a:t>
            </a:r>
          </a:p>
          <a:p>
            <a:endParaRPr lang="en-IN" sz="3600" dirty="0"/>
          </a:p>
          <a:p>
            <a:r>
              <a:rPr lang="en-IN" sz="3600" dirty="0"/>
              <a:t>Preparing the slides</a:t>
            </a:r>
          </a:p>
          <a:p>
            <a:endParaRPr lang="en-IN" sz="3600" dirty="0"/>
          </a:p>
          <a:p>
            <a:r>
              <a:rPr lang="en-IN" sz="3600" dirty="0"/>
              <a:t>Preparing for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158503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1A2E585-2BE0-9975-EA43-D10E4016E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IN" dirty="0"/>
              <a:t>Planning the content</a:t>
            </a:r>
          </a:p>
        </p:txBody>
      </p:sp>
    </p:spTree>
    <p:extLst>
      <p:ext uri="{BB962C8B-B14F-4D97-AF65-F5344CB8AC3E}">
        <p14:creationId xmlns:p14="http://schemas.microsoft.com/office/powerpoint/2010/main" val="2713545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6D46455-141C-7077-CB3D-E70DA5DB4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Goals of a Presentation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513A1F1-A7CD-04B6-DA96-EE1805775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514601"/>
            <a:ext cx="8229600" cy="3611563"/>
          </a:xfrm>
        </p:spPr>
        <p:txBody>
          <a:bodyPr/>
          <a:lstStyle/>
          <a:p>
            <a:pPr eaLnBrk="1" hangingPunct="1"/>
            <a:r>
              <a:rPr lang="en-US" altLang="en-US" sz="4400"/>
              <a:t>Grab attention</a:t>
            </a:r>
          </a:p>
          <a:p>
            <a:pPr eaLnBrk="1" hangingPunct="1"/>
            <a:r>
              <a:rPr lang="en-US" altLang="en-US" sz="4400"/>
              <a:t>Give messages</a:t>
            </a:r>
          </a:p>
          <a:p>
            <a:pPr eaLnBrk="1" hangingPunct="1"/>
            <a:r>
              <a:rPr lang="en-US" altLang="en-US" sz="4400"/>
              <a:t>Help retain messages</a:t>
            </a:r>
          </a:p>
        </p:txBody>
      </p:sp>
      <p:pic>
        <p:nvPicPr>
          <p:cNvPr id="6148" name="Picture 4" descr="PROPOSL">
            <a:extLst>
              <a:ext uri="{FF2B5EF4-FFF2-40B4-BE49-F238E27FC236}">
                <a16:creationId xmlns:a16="http://schemas.microsoft.com/office/drawing/2014/main" id="{A98CCEE2-FC98-D07B-6E69-3250C28AC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435" y="1690688"/>
            <a:ext cx="3429000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28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4FB82C5-1D0E-7521-6096-3128B307B9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Good Presentations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F2A30C7-2732-B85A-73F5-987BEB5054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3209" y="2103784"/>
            <a:ext cx="5410200" cy="3992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Art and science</a:t>
            </a:r>
          </a:p>
          <a:p>
            <a:pPr eaLnBrk="1" hangingPunct="1"/>
            <a:r>
              <a:rPr lang="en-US" altLang="en-US" sz="3600" dirty="0"/>
              <a:t>Natural gift rare</a:t>
            </a:r>
          </a:p>
          <a:p>
            <a:pPr eaLnBrk="1" hangingPunct="1"/>
            <a:r>
              <a:rPr lang="en-US" altLang="en-US" sz="3600" dirty="0"/>
              <a:t>Planned learning</a:t>
            </a:r>
          </a:p>
          <a:p>
            <a:pPr eaLnBrk="1" hangingPunct="1"/>
            <a:r>
              <a:rPr lang="en-US" altLang="en-US" sz="3600" dirty="0"/>
              <a:t>Practice / Diligence</a:t>
            </a:r>
          </a:p>
          <a:p>
            <a:pPr eaLnBrk="1" hangingPunct="1"/>
            <a:r>
              <a:rPr lang="en-US" altLang="en-US" sz="3600" dirty="0"/>
              <a:t>Doesn't “just happen”</a:t>
            </a:r>
          </a:p>
        </p:txBody>
      </p:sp>
      <p:pic>
        <p:nvPicPr>
          <p:cNvPr id="8196" name="Picture 4" descr="PRESENTA">
            <a:extLst>
              <a:ext uri="{FF2B5EF4-FFF2-40B4-BE49-F238E27FC236}">
                <a16:creationId xmlns:a16="http://schemas.microsoft.com/office/drawing/2014/main" id="{E873B628-95FB-2BFB-C3D6-2AD731B0B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314" y="2458279"/>
            <a:ext cx="309721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71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08839EB-4C73-4B5F-C880-C52BFC0C0C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Presentations -  the basics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C09041DF-4F8F-C1E8-6A8D-93218CB93D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71800" y="2057400"/>
            <a:ext cx="7086600" cy="396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Nothing can make up for lack of content</a:t>
            </a:r>
          </a:p>
          <a:p>
            <a:pPr eaLnBrk="1" hangingPunct="1"/>
            <a:r>
              <a:rPr lang="en-US" altLang="en-US" sz="3600" dirty="0"/>
              <a:t>Story board - logical sequence</a:t>
            </a:r>
          </a:p>
          <a:p>
            <a:pPr eaLnBrk="1" hangingPunct="1"/>
            <a:r>
              <a:rPr lang="en-US" altLang="en-US" sz="3600" dirty="0"/>
              <a:t>Setting the ‘tone’</a:t>
            </a:r>
          </a:p>
          <a:p>
            <a:pPr eaLnBrk="1" hangingPunct="1"/>
            <a:r>
              <a:rPr lang="en-US" altLang="en-US" sz="3600" dirty="0"/>
              <a:t>Audience involvement</a:t>
            </a:r>
          </a:p>
        </p:txBody>
      </p:sp>
      <p:pic>
        <p:nvPicPr>
          <p:cNvPr id="11268" name="Picture 4" descr="pe01363_">
            <a:extLst>
              <a:ext uri="{FF2B5EF4-FFF2-40B4-BE49-F238E27FC236}">
                <a16:creationId xmlns:a16="http://schemas.microsoft.com/office/drawing/2014/main" id="{7A8ED998-7A19-6811-9466-A73949435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4700" y="4247322"/>
            <a:ext cx="16891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57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6EF5106-A87F-4277-97E7-47DD5FA1E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8030D6-1D4F-F828-9949-758B24E33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5690616" cy="4351338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800" dirty="0"/>
              <a:t> Good presentations are a partnership - not a monologue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4800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000" dirty="0">
                <a:solidFill>
                  <a:srgbClr val="FFFF00"/>
                </a:solidFill>
              </a:rPr>
              <a:t>Malcolm Knowles</a:t>
            </a:r>
            <a:endParaRPr lang="en-US" altLang="en-US" sz="4800" dirty="0">
              <a:solidFill>
                <a:srgbClr val="FFFF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8FB00F-382C-9E56-4E92-D74ECB5AB5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31"/>
          <a:stretch>
            <a:fillRect/>
          </a:stretch>
        </p:blipFill>
        <p:spPr>
          <a:xfrm>
            <a:off x="7269480" y="2259330"/>
            <a:ext cx="3968496" cy="276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77789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533</Words>
  <Application>Microsoft Office PowerPoint</Application>
  <PresentationFormat>Widescreen</PresentationFormat>
  <Paragraphs>114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Wingdings</vt:lpstr>
      <vt:lpstr>Courier New</vt:lpstr>
      <vt:lpstr>Amasis MT Pro Black</vt:lpstr>
      <vt:lpstr>Times New Roman</vt:lpstr>
      <vt:lpstr>Calibri</vt:lpstr>
      <vt:lpstr>Arial</vt:lpstr>
      <vt:lpstr>Arial Rounded MT Bold</vt:lpstr>
      <vt:lpstr>Office Theme</vt:lpstr>
      <vt:lpstr>How to present a research paper?</vt:lpstr>
      <vt:lpstr>Part 1</vt:lpstr>
      <vt:lpstr>Part 1  Planning the Talk</vt:lpstr>
      <vt:lpstr>Plan</vt:lpstr>
      <vt:lpstr>Planning the content</vt:lpstr>
      <vt:lpstr>Goals of a Presentation</vt:lpstr>
      <vt:lpstr>Good Presentations</vt:lpstr>
      <vt:lpstr>Presentations -  the basics</vt:lpstr>
      <vt:lpstr> </vt:lpstr>
      <vt:lpstr>Learning presentations</vt:lpstr>
      <vt:lpstr>Crucial issues</vt:lpstr>
      <vt:lpstr>Designing the slide</vt:lpstr>
      <vt:lpstr>Slide Design</vt:lpstr>
      <vt:lpstr>Template / Fonts</vt:lpstr>
      <vt:lpstr>Text</vt:lpstr>
      <vt:lpstr>Graphics and colours</vt:lpstr>
      <vt:lpstr>Transitions</vt:lpstr>
      <vt:lpstr>PowerPoint Presentation</vt:lpstr>
      <vt:lpstr>Do NOT do this!</vt:lpstr>
      <vt:lpstr>Or this!</vt:lpstr>
      <vt:lpstr>Build effect / Animations</vt:lpstr>
      <vt:lpstr>PowerPoint Presentation</vt:lpstr>
      <vt:lpstr>Do NOT do this</vt:lpstr>
      <vt:lpstr>Preparing for the presentation</vt:lpstr>
      <vt:lpstr>Remember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Krishnaswamy Lakshman</dc:creator>
  <cp:lastModifiedBy>Krishnaswamy Lakshman</cp:lastModifiedBy>
  <cp:revision>28</cp:revision>
  <dcterms:created xsi:type="dcterms:W3CDTF">2026-02-24T13:30:21Z</dcterms:created>
  <dcterms:modified xsi:type="dcterms:W3CDTF">2026-03-12T14:00:47Z</dcterms:modified>
</cp:coreProperties>
</file>